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89" r:id="rId3"/>
    <p:sldId id="290" r:id="rId4"/>
    <p:sldId id="256" r:id="rId5"/>
    <p:sldId id="305" r:id="rId6"/>
    <p:sldId id="278" r:id="rId7"/>
    <p:sldId id="257" r:id="rId8"/>
    <p:sldId id="270" r:id="rId9"/>
    <p:sldId id="277" r:id="rId10"/>
    <p:sldId id="266" r:id="rId11"/>
    <p:sldId id="280" r:id="rId12"/>
    <p:sldId id="264" r:id="rId13"/>
    <p:sldId id="306" r:id="rId14"/>
    <p:sldId id="304" r:id="rId15"/>
    <p:sldId id="301" r:id="rId16"/>
    <p:sldId id="259" r:id="rId17"/>
  </p:sldIdLst>
  <p:sldSz cx="9144000" cy="54864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A0E6"/>
    <a:srgbClr val="21BAFF"/>
    <a:srgbClr val="67217A"/>
    <a:srgbClr val="11B5FF"/>
    <a:srgbClr val="47C6FF"/>
    <a:srgbClr val="85D9FF"/>
    <a:srgbClr val="5DCDFF"/>
    <a:srgbClr val="61CEFF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1" autoAdjust="0"/>
    <p:restoredTop sz="96485" autoAdjust="0"/>
  </p:normalViewPr>
  <p:slideViewPr>
    <p:cSldViewPr>
      <p:cViewPr varScale="1">
        <p:scale>
          <a:sx n="139" d="100"/>
          <a:sy n="139" d="100"/>
        </p:scale>
        <p:origin x="1112" y="176"/>
      </p:cViewPr>
      <p:guideLst>
        <p:guide orient="horz" pos="172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1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09CB8-D893-4B2E-8885-069FCF4B69B7}" type="datetimeFigureOut">
              <a:rPr lang="en-US" smtClean="0"/>
              <a:pPr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A835F-A331-4A8C-A429-79A4CAB40D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4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685800"/>
            <a:ext cx="5715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Hosted in Orlando FL</a:t>
            </a:r>
            <a:r>
              <a:rPr lang="en-US" baseline="0" dirty="0"/>
              <a:t> the space was SPECTACULAR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9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8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4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9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A835F-A331-4A8C-A429-79A4CAB40D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4975"/>
            <a:ext cx="7772400" cy="1174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8325"/>
            <a:ext cx="6400800" cy="14033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2B0B-3204-4A81-BB37-F7B3E9EF11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4B7B1-5444-46BA-8D76-B05DD96FF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4681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4681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BD03C-0ABB-4AFA-84CB-6C79F7A7F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18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1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48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5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0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17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9E0DD-06ED-4DAE-BAE1-3664F7256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66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85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13/02/2018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2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25838"/>
            <a:ext cx="7772400" cy="10890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25688"/>
            <a:ext cx="7772400" cy="12001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159C4-5F12-4EAB-B5B9-F042CE22C5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9525"/>
            <a:ext cx="4038600" cy="362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9525"/>
            <a:ext cx="4038600" cy="362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26FBB-E68F-4B6F-9708-B23EBE506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8725"/>
            <a:ext cx="4040188" cy="511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39900"/>
            <a:ext cx="4040188" cy="3160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28725"/>
            <a:ext cx="4041775" cy="511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39900"/>
            <a:ext cx="4041775" cy="3160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D48CC-0382-49CE-AB05-F55A97405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02284-A526-4A30-AAA9-FA3FD34F3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7293D-C3AF-4065-A37B-6F2FCB647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"/>
            <a:ext cx="3008313" cy="9286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19075"/>
            <a:ext cx="5111750" cy="46815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47763"/>
            <a:ext cx="3008313" cy="375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3A8E8-6E59-4EDA-8961-49EE01174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40163"/>
            <a:ext cx="5486400" cy="4540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90538"/>
            <a:ext cx="5486400" cy="32908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94188"/>
            <a:ext cx="5486400" cy="642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6BA85-1DF1-4410-957F-C43A4E60EB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9525"/>
            <a:ext cx="8229600" cy="36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995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995863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995863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02D2B6B0-95E0-4069-BCAA-E6BB882CA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DD0C4E2-83C0-47BC-8DEE-9EDFAF1D7492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13/02/2018</a:t>
            </a:fld>
            <a:endParaRPr lang="en-GB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1D44C3B-2F43-4465-ABD9-CACCDA63E577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26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Garry@appXib.com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otzcod.es/" TargetMode="External"/><Relationship Id="rId5" Type="http://schemas.openxmlformats.org/officeDocument/2006/relationships/hyperlink" Target="http://www.xamarin.com/blog" TargetMode="External"/><Relationship Id="rId4" Type="http://schemas.openxmlformats.org/officeDocument/2006/relationships/hyperlink" Target="http://www.appxib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1221"/>
            <a:ext cx="9144000" cy="609904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019800" y="2428303"/>
            <a:ext cx="2146996" cy="2084070"/>
            <a:chOff x="8404558" y="2873690"/>
            <a:chExt cx="2486904" cy="2414016"/>
          </a:xfrm>
        </p:grpSpPr>
        <p:sp>
          <p:nvSpPr>
            <p:cNvPr id="4" name="Shape 116"/>
            <p:cNvSpPr>
              <a:spLocks noChangeAspect="1"/>
            </p:cNvSpPr>
            <p:nvPr/>
          </p:nvSpPr>
          <p:spPr>
            <a:xfrm>
              <a:off x="8404558" y="2873690"/>
              <a:ext cx="2414016" cy="241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7217A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>
                <a:solidFill>
                  <a:schemeClr val="bg1"/>
                </a:solidFill>
                <a:latin typeface="Segoe UI"/>
                <a:ea typeface=""/>
                <a:cs typeface=""/>
              </a:endParaRPr>
            </a:p>
          </p:txBody>
        </p:sp>
        <p:sp>
          <p:nvSpPr>
            <p:cNvPr id="5" name="Shape 117"/>
            <p:cNvSpPr/>
            <p:nvPr/>
          </p:nvSpPr>
          <p:spPr>
            <a:xfrm>
              <a:off x="8443910" y="3292808"/>
              <a:ext cx="2408200" cy="104722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anchor="ctr">
              <a:spAutoFit/>
            </a:bodyPr>
            <a:lstStyle>
              <a:lvl1pPr>
                <a:defRPr sz="20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pPr algn="ctr">
                <a:defRPr sz="1800">
                  <a:solidFill>
                    <a:srgbClr val="000000"/>
                  </a:solidFill>
                </a:defRPr>
              </a:pPr>
              <a:r>
                <a:rPr lang="en-US" sz="5625" dirty="0">
                  <a:solidFill>
                    <a:schemeClr val="bg1"/>
                  </a:solidFill>
                </a:rPr>
                <a:t>1500</a:t>
              </a:r>
              <a:endParaRPr sz="5625" dirty="0">
                <a:solidFill>
                  <a:schemeClr val="bg1"/>
                </a:solidFill>
              </a:endParaRPr>
            </a:p>
          </p:txBody>
        </p:sp>
        <p:sp>
          <p:nvSpPr>
            <p:cNvPr id="6" name="Shape 121"/>
            <p:cNvSpPr/>
            <p:nvPr/>
          </p:nvSpPr>
          <p:spPr>
            <a:xfrm>
              <a:off x="8483263" y="4340036"/>
              <a:ext cx="2408199" cy="3654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anchor="ctr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algn="ctr">
                <a:defRPr sz="1800">
                  <a:solidFill>
                    <a:srgbClr val="000000"/>
                  </a:solidFill>
                </a:defRPr>
              </a:pPr>
              <a:r>
                <a:rPr lang="en-US" sz="1800" dirty="0">
                  <a:solidFill>
                    <a:schemeClr val="bg1"/>
                  </a:solidFill>
                </a:rPr>
                <a:t>Attendees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</p:spTree>
    <p:extLst>
      <p:ext uri="{BB962C8B-B14F-4D97-AF65-F5344CB8AC3E}">
        <p14:creationId xmlns:p14="http://schemas.microsoft.com/office/powerpoint/2010/main" val="18366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724" y="404367"/>
            <a:ext cx="7886700" cy="2338833"/>
          </a:xfrm>
        </p:spPr>
        <p:txBody>
          <a:bodyPr anchor="t">
            <a:normAutofit fontScale="90000"/>
          </a:bodyPr>
          <a:lstStyle/>
          <a:p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Garry Whittaker </a:t>
            </a:r>
            <a:r>
              <a:rPr lang="en-GB" sz="3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MVP XMVP XCMD FIAP</a:t>
            </a: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Director of App Development</a:t>
            </a: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appXib Ltd</a:t>
            </a: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Community Lead - Community Connect Project</a:t>
            </a:r>
            <a:br>
              <a:rPr lang="en-GB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Garry@appXib.com</a:t>
            </a:r>
            <a:b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405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garryWMA</a:t>
            </a:r>
            <a:endParaRPr lang="en-GB" sz="2325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74" y="4114800"/>
            <a:ext cx="2806839" cy="11352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2600" y="152400"/>
            <a:ext cx="3454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</a:t>
            </a:r>
            <a:r>
              <a:rPr lang="en-US" sz="5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ib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19007" r="2221" b="17636"/>
          <a:stretch/>
        </p:blipFill>
        <p:spPr>
          <a:xfrm>
            <a:off x="381000" y="228600"/>
            <a:ext cx="2887803" cy="1375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ACF5A-490E-0343-AEA4-971D0D501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88815"/>
            <a:ext cx="1358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0" y="435114"/>
            <a:ext cx="3911660" cy="707886"/>
            <a:chOff x="0" y="739914"/>
            <a:chExt cx="3911660" cy="707886"/>
          </a:xfrm>
        </p:grpSpPr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418396" y="739914"/>
              <a:ext cx="349326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67217A"/>
                  </a:solidFill>
                  <a:latin typeface="Calibri" pitchFamily="34" charset="0"/>
                </a:rPr>
                <a:t>THE EVENT </a:t>
              </a:r>
              <a:r>
                <a:rPr lang="en-US" sz="4000" b="1" dirty="0">
                  <a:solidFill>
                    <a:srgbClr val="00A0E6"/>
                  </a:solidFill>
                  <a:latin typeface="Calibri" pitchFamily="34" charset="0"/>
                </a:rPr>
                <a:t>APP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0" y="914400"/>
              <a:ext cx="228600" cy="3810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E6"/>
                </a:solidFill>
              </a:endParaRPr>
            </a:p>
          </p:txBody>
        </p:sp>
      </p:grpSp>
      <p:sp>
        <p:nvSpPr>
          <p:cNvPr id="29" name="11 Rectángulo"/>
          <p:cNvSpPr>
            <a:spLocks noChangeArrowheads="1"/>
          </p:cNvSpPr>
          <p:nvPr/>
        </p:nvSpPr>
        <p:spPr bwMode="auto">
          <a:xfrm>
            <a:off x="516466" y="1371600"/>
            <a:ext cx="3903133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algn="ctr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/>
            <a:r>
              <a:rPr lang="es-HN" b="1" dirty="0" err="1">
                <a:solidFill>
                  <a:schemeClr val="bg1"/>
                </a:solidFill>
                <a:latin typeface="Calibri" pitchFamily="34" charset="0"/>
              </a:rPr>
              <a:t>Xamarin.Forms</a:t>
            </a:r>
            <a:r>
              <a:rPr lang="es-HN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endParaRPr lang="es-ES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0" name="11 Rectángulo"/>
          <p:cNvSpPr>
            <a:spLocks noChangeArrowheads="1"/>
          </p:cNvSpPr>
          <p:nvPr/>
        </p:nvSpPr>
        <p:spPr bwMode="auto">
          <a:xfrm>
            <a:off x="516466" y="2667000"/>
            <a:ext cx="3903133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algn="ctr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/>
            <a:r>
              <a:rPr lang="es-HN" b="1" dirty="0" err="1">
                <a:solidFill>
                  <a:schemeClr val="bg1"/>
                </a:solidFill>
                <a:latin typeface="Calibri" pitchFamily="34" charset="0"/>
              </a:rPr>
              <a:t>Xamarin.Forms.DataPages</a:t>
            </a:r>
            <a:endParaRPr lang="es-ES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1" name="11 Rectángulo"/>
          <p:cNvSpPr>
            <a:spLocks noChangeArrowheads="1"/>
          </p:cNvSpPr>
          <p:nvPr/>
        </p:nvSpPr>
        <p:spPr bwMode="auto">
          <a:xfrm>
            <a:off x="516466" y="3962400"/>
            <a:ext cx="3903133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algn="ctr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/>
            <a:r>
              <a:rPr lang="es-HN" b="1" dirty="0" err="1">
                <a:solidFill>
                  <a:schemeClr val="bg1"/>
                </a:solidFill>
                <a:latin typeface="Calibri" pitchFamily="34" charset="0"/>
              </a:rPr>
              <a:t>Xamarin.Forms.Theme</a:t>
            </a:r>
            <a:endParaRPr lang="es-ES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53000" y="304800"/>
            <a:ext cx="3505200" cy="427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spc="40" dirty="0">
                <a:solidFill>
                  <a:srgbClr val="00A0E6"/>
                </a:solidFill>
              </a:rPr>
              <a:t>Project Details</a:t>
            </a:r>
          </a:p>
          <a:p>
            <a:pPr>
              <a:lnSpc>
                <a:spcPct val="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………………………………………………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•</a:t>
            </a:r>
            <a:r>
              <a:rPr lang="en-US" sz="1400" spc="40" dirty="0" err="1">
                <a:solidFill>
                  <a:srgbClr val="363636"/>
                </a:solidFill>
              </a:rPr>
              <a:t>Xamarin.Forms.Pages</a:t>
            </a:r>
            <a:r>
              <a:rPr lang="en-US" sz="1400" spc="40" dirty="0">
                <a:solidFill>
                  <a:srgbClr val="363636"/>
                </a:solidFill>
              </a:rPr>
              <a:t>: Pre-built </a:t>
            </a:r>
            <a:r>
              <a:rPr lang="en-US" sz="1400" spc="40" dirty="0" err="1">
                <a:solidFill>
                  <a:srgbClr val="363636"/>
                </a:solidFill>
              </a:rPr>
              <a:t>themable</a:t>
            </a:r>
            <a:r>
              <a:rPr lang="en-US" sz="1400" spc="40" dirty="0">
                <a:solidFill>
                  <a:srgbClr val="363636"/>
                </a:solidFill>
              </a:rPr>
              <a:t> </a:t>
            </a:r>
            <a:r>
              <a:rPr lang="en-US" sz="1400" spc="40" dirty="0" err="1">
                <a:solidFill>
                  <a:srgbClr val="363636"/>
                </a:solidFill>
              </a:rPr>
              <a:t>DataPages</a:t>
            </a:r>
            <a:r>
              <a:rPr lang="en-US" sz="1400" spc="40" dirty="0">
                <a:solidFill>
                  <a:srgbClr val="363636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•</a:t>
            </a:r>
            <a:r>
              <a:rPr lang="en-US" sz="1400" spc="40" dirty="0" err="1">
                <a:solidFill>
                  <a:srgbClr val="363636"/>
                </a:solidFill>
              </a:rPr>
              <a:t>Xamarin.Forms.Theme.Base</a:t>
            </a:r>
            <a:r>
              <a:rPr lang="en-US" sz="1400" spc="40" dirty="0">
                <a:solidFill>
                  <a:srgbClr val="363636"/>
                </a:solidFill>
              </a:rPr>
              <a:t>: </a:t>
            </a:r>
            <a:r>
              <a:rPr lang="en-US" sz="1400" spc="40" dirty="0" err="1">
                <a:solidFill>
                  <a:srgbClr val="363636"/>
                </a:solidFill>
              </a:rPr>
              <a:t>Xamarin.Forms</a:t>
            </a:r>
            <a:r>
              <a:rPr lang="en-US" sz="1400" spc="40" dirty="0">
                <a:solidFill>
                  <a:srgbClr val="363636"/>
                </a:solidFill>
              </a:rPr>
              <a:t> Themes engine.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•</a:t>
            </a:r>
            <a:r>
              <a:rPr lang="en-US" sz="1400" spc="40" dirty="0" err="1">
                <a:solidFill>
                  <a:srgbClr val="363636"/>
                </a:solidFill>
              </a:rPr>
              <a:t>Xamarin.Forms.Theme.Light</a:t>
            </a:r>
            <a:r>
              <a:rPr lang="en-US" sz="1400" spc="40" dirty="0">
                <a:solidFill>
                  <a:srgbClr val="363636"/>
                </a:solidFill>
              </a:rPr>
              <a:t>, </a:t>
            </a:r>
            <a:r>
              <a:rPr lang="en-US" sz="1400" spc="40" dirty="0" err="1">
                <a:solidFill>
                  <a:srgbClr val="363636"/>
                </a:solidFill>
              </a:rPr>
              <a:t>Xamarin.Forms.Theme.Dark</a:t>
            </a:r>
            <a:r>
              <a:rPr lang="en-US" sz="1400" spc="40" dirty="0">
                <a:solidFill>
                  <a:srgbClr val="363636"/>
                </a:solidFill>
              </a:rPr>
              <a:t>, or your own theme implementation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b="1" spc="40" dirty="0">
                <a:solidFill>
                  <a:srgbClr val="00A0E6"/>
                </a:solidFill>
              </a:rPr>
              <a:t>Note: </a:t>
            </a:r>
            <a:r>
              <a:rPr lang="en-US" sz="1400" spc="40" dirty="0">
                <a:solidFill>
                  <a:srgbClr val="363636"/>
                </a:solidFill>
              </a:rPr>
              <a:t>Because </a:t>
            </a:r>
            <a:r>
              <a:rPr lang="en-US" sz="1400" spc="40" dirty="0" err="1">
                <a:solidFill>
                  <a:srgbClr val="363636"/>
                </a:solidFill>
              </a:rPr>
              <a:t>DataPages</a:t>
            </a:r>
            <a:r>
              <a:rPr lang="en-US" sz="1400" spc="40" dirty="0">
                <a:solidFill>
                  <a:srgbClr val="363636"/>
                </a:solidFill>
              </a:rPr>
              <a:t> is currently in preview, you may need to enable “Show pre-release packages” in </a:t>
            </a:r>
            <a:r>
              <a:rPr lang="en-US" sz="1400" spc="40" dirty="0" err="1">
                <a:solidFill>
                  <a:srgbClr val="363636"/>
                </a:solidFill>
              </a:rPr>
              <a:t>Xamarin</a:t>
            </a:r>
            <a:r>
              <a:rPr lang="en-US" sz="1400" spc="40" dirty="0">
                <a:solidFill>
                  <a:srgbClr val="363636"/>
                </a:solidFill>
              </a:rPr>
              <a:t> Studio or Visual Studio to install the required </a:t>
            </a:r>
            <a:r>
              <a:rPr lang="en-US" sz="1400" spc="40" dirty="0" err="1">
                <a:solidFill>
                  <a:srgbClr val="363636"/>
                </a:solidFill>
              </a:rPr>
              <a:t>NuGets</a:t>
            </a:r>
            <a:r>
              <a:rPr lang="en-US" sz="1400" spc="40" dirty="0">
                <a:solidFill>
                  <a:srgbClr val="363636"/>
                </a:solidFill>
              </a:rPr>
              <a:t>. This should also automatically update your </a:t>
            </a:r>
            <a:r>
              <a:rPr lang="en-US" sz="1400" spc="40" dirty="0" err="1">
                <a:solidFill>
                  <a:srgbClr val="363636"/>
                </a:solidFill>
              </a:rPr>
              <a:t>Xamarin.Forms</a:t>
            </a:r>
            <a:r>
              <a:rPr lang="en-US" sz="1400" spc="40" dirty="0">
                <a:solidFill>
                  <a:srgbClr val="363636"/>
                </a:solidFill>
              </a:rPr>
              <a:t> </a:t>
            </a:r>
            <a:r>
              <a:rPr lang="en-US" sz="1400" spc="40" dirty="0" err="1">
                <a:solidFill>
                  <a:srgbClr val="363636"/>
                </a:solidFill>
              </a:rPr>
              <a:t>NuGet</a:t>
            </a:r>
            <a:r>
              <a:rPr lang="en-US" sz="1400" spc="40" dirty="0">
                <a:solidFill>
                  <a:srgbClr val="363636"/>
                </a:solidFill>
              </a:rPr>
              <a:t> to 2.3.0-pre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63" y="-3517"/>
            <a:ext cx="9144000" cy="5486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" y="228600"/>
            <a:ext cx="5426591" cy="1323440"/>
            <a:chOff x="0" y="739914"/>
            <a:chExt cx="7695780" cy="558843"/>
          </a:xfrm>
        </p:grpSpPr>
        <p:sp>
          <p:nvSpPr>
            <p:cNvPr id="3075" name="Text Box 4"/>
            <p:cNvSpPr txBox="1">
              <a:spLocks noChangeArrowheads="1"/>
            </p:cNvSpPr>
            <p:nvPr/>
          </p:nvSpPr>
          <p:spPr bwMode="auto">
            <a:xfrm>
              <a:off x="322596" y="739914"/>
              <a:ext cx="7373184" cy="558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67217A"/>
                  </a:solidFill>
                  <a:latin typeface="Calibri" pitchFamily="34" charset="0"/>
                </a:rPr>
                <a:t>SIGN UP TO </a:t>
              </a:r>
            </a:p>
            <a:p>
              <a:r>
                <a:rPr lang="en-US" sz="4000" b="1" dirty="0">
                  <a:solidFill>
                    <a:srgbClr val="67217A"/>
                  </a:solidFill>
                  <a:latin typeface="Calibri" pitchFamily="34" charset="0"/>
                </a:rPr>
                <a:t>COMMUNITY CONNECT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914400"/>
              <a:ext cx="228600" cy="3810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382332" y="1676400"/>
            <a:ext cx="5257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kern="0" dirty="0">
                <a:solidFill>
                  <a:srgbClr val="00A0E6"/>
                </a:solidFill>
              </a:rPr>
              <a:t>https://</a:t>
            </a:r>
            <a:r>
              <a:rPr lang="en-US" sz="2800" kern="0" dirty="0" err="1">
                <a:solidFill>
                  <a:srgbClr val="00A0E6"/>
                </a:solidFill>
              </a:rPr>
              <a:t>communityconnectportal.azurewebsites.net</a:t>
            </a:r>
            <a:endParaRPr lang="en-US" sz="2800" kern="0" dirty="0">
              <a:solidFill>
                <a:srgbClr val="00A0E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C9CA06-253D-2641-8A57-4DAF1B44E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91" y="0"/>
            <a:ext cx="30845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63" y="-3517"/>
            <a:ext cx="9144000" cy="5486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435114"/>
            <a:ext cx="3006985" cy="707886"/>
            <a:chOff x="0" y="739914"/>
            <a:chExt cx="3006985" cy="707886"/>
          </a:xfrm>
        </p:grpSpPr>
        <p:sp>
          <p:nvSpPr>
            <p:cNvPr id="3075" name="Text Box 4"/>
            <p:cNvSpPr txBox="1">
              <a:spLocks noChangeArrowheads="1"/>
            </p:cNvSpPr>
            <p:nvPr/>
          </p:nvSpPr>
          <p:spPr bwMode="auto">
            <a:xfrm>
              <a:off x="322596" y="739914"/>
              <a:ext cx="268438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67217A"/>
                  </a:solidFill>
                  <a:latin typeface="Calibri" pitchFamily="34" charset="0"/>
                </a:rPr>
                <a:t>RESOURCES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914400"/>
              <a:ext cx="228600" cy="3810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3" y="1128113"/>
            <a:ext cx="7248167" cy="435476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2628839" y="304800"/>
            <a:ext cx="517052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>
                <a:solidFill>
                  <a:srgbClr val="00A0E6"/>
                </a:solidFill>
              </a:rPr>
              <a:t>evolve.xamarin.com</a:t>
            </a:r>
          </a:p>
        </p:txBody>
      </p:sp>
    </p:spTree>
    <p:extLst>
      <p:ext uri="{BB962C8B-B14F-4D97-AF65-F5344CB8AC3E}">
        <p14:creationId xmlns:p14="http://schemas.microsoft.com/office/powerpoint/2010/main" val="38264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435114"/>
            <a:ext cx="3317775" cy="707886"/>
            <a:chOff x="0" y="739914"/>
            <a:chExt cx="3317775" cy="707886"/>
          </a:xfrm>
        </p:grpSpPr>
        <p:sp>
          <p:nvSpPr>
            <p:cNvPr id="3075" name="Text Box 4"/>
            <p:cNvSpPr txBox="1">
              <a:spLocks noChangeArrowheads="1"/>
            </p:cNvSpPr>
            <p:nvPr/>
          </p:nvSpPr>
          <p:spPr bwMode="auto">
            <a:xfrm>
              <a:off x="322596" y="739914"/>
              <a:ext cx="299517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67217A"/>
                  </a:solidFill>
                  <a:latin typeface="Calibri" pitchFamily="34" charset="0"/>
                </a:rPr>
                <a:t>CONTACT</a:t>
              </a:r>
              <a:r>
                <a:rPr lang="en-US" sz="4000" b="1" dirty="0">
                  <a:solidFill>
                    <a:srgbClr val="363636"/>
                  </a:solidFill>
                  <a:latin typeface="Calibri" pitchFamily="34" charset="0"/>
                </a:rPr>
                <a:t> </a:t>
              </a:r>
              <a:r>
                <a:rPr lang="en-US" sz="4000" b="1" dirty="0">
                  <a:solidFill>
                    <a:srgbClr val="00A0E6"/>
                  </a:solidFill>
                  <a:latin typeface="Calibri" pitchFamily="34" charset="0"/>
                </a:rPr>
                <a:t>ME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914400"/>
              <a:ext cx="228600" cy="3810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114800" y="930270"/>
            <a:ext cx="4419600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  <a:latin typeface="+mj-lt"/>
              </a:rPr>
              <a:t>Garry Whittaker MVP, XCMD, FIAP 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  <a:latin typeface="+mj-lt"/>
              </a:rPr>
              <a:t>Director of App Development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  <a:latin typeface="+mj-lt"/>
                <a:hlinkClick r:id="rId4"/>
              </a:rPr>
              <a:t>www.appXib.com</a:t>
            </a:r>
            <a:endParaRPr lang="en-US" sz="1400" spc="40" dirty="0">
              <a:solidFill>
                <a:srgbClr val="363636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400" b="1" spc="40" dirty="0">
                <a:solidFill>
                  <a:srgbClr val="363636"/>
                </a:solidFill>
              </a:rPr>
              <a:t>Occasional Blog: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http://www.conveniencecomputing.com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400" b="1" spc="40" dirty="0">
                <a:solidFill>
                  <a:srgbClr val="363636"/>
                </a:solidFill>
                <a:latin typeface="+mj-lt"/>
              </a:rPr>
              <a:t>Email: </a:t>
            </a:r>
            <a:r>
              <a:rPr lang="en-US" sz="1400" spc="40" dirty="0">
                <a:solidFill>
                  <a:srgbClr val="363636"/>
                </a:solidFill>
                <a:latin typeface="+mj-lt"/>
              </a:rPr>
              <a:t>garry@appxib.com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63636"/>
                </a:solidFill>
                <a:latin typeface="+mj-lt"/>
                <a:cs typeface="Aparajita" pitchFamily="34" charset="0"/>
              </a:rPr>
              <a:t>Twitter: </a:t>
            </a: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</a:rPr>
              <a:t>@</a:t>
            </a:r>
            <a:r>
              <a:rPr lang="en-US" sz="1400" dirty="0" err="1">
                <a:solidFill>
                  <a:srgbClr val="363636"/>
                </a:solidFill>
                <a:latin typeface="+mj-lt"/>
                <a:cs typeface="Aparajita" pitchFamily="34" charset="0"/>
              </a:rPr>
              <a:t>garrywma</a:t>
            </a:r>
            <a:endParaRPr lang="en-US" sz="1400" dirty="0">
              <a:solidFill>
                <a:srgbClr val="363636"/>
              </a:solidFill>
              <a:latin typeface="+mj-lt"/>
              <a:cs typeface="Aparajita" pitchFamily="34" charset="0"/>
            </a:endParaRP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363636"/>
              </a:solidFill>
              <a:latin typeface="+mj-lt"/>
              <a:cs typeface="Aparajita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</a:rPr>
              <a:t>USEFUL RESOURCES: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  <a:hlinkClick r:id="rId5"/>
              </a:rPr>
              <a:t>www.xamarin.com/blog</a:t>
            </a:r>
            <a:endParaRPr lang="en-US" sz="1400" dirty="0">
              <a:solidFill>
                <a:srgbClr val="363636"/>
              </a:solidFill>
              <a:latin typeface="+mj-lt"/>
              <a:cs typeface="Aparajita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</a:rPr>
              <a:t>University.xamarin.com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  <a:hlinkClick r:id="rId6"/>
              </a:rPr>
              <a:t>http://motzcod.es/</a:t>
            </a: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</a:rPr>
              <a:t> - James </a:t>
            </a:r>
            <a:r>
              <a:rPr lang="en-US" sz="1400" dirty="0" err="1">
                <a:solidFill>
                  <a:srgbClr val="363636"/>
                </a:solidFill>
                <a:latin typeface="+mj-lt"/>
                <a:cs typeface="Aparajita" pitchFamily="34" charset="0"/>
              </a:rPr>
              <a:t>Montemagno’s</a:t>
            </a:r>
            <a:r>
              <a:rPr lang="en-US" sz="1400" dirty="0">
                <a:solidFill>
                  <a:srgbClr val="363636"/>
                </a:solidFill>
                <a:latin typeface="+mj-lt"/>
                <a:cs typeface="Aparajita" pitchFamily="34" charset="0"/>
              </a:rPr>
              <a:t> blog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363636"/>
              </a:solidFill>
              <a:latin typeface="+mj-lt"/>
              <a:cs typeface="Aparajit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85900"/>
            <a:ext cx="377819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41" y="0"/>
            <a:ext cx="9144000" cy="5486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47800" y="577840"/>
            <a:ext cx="7696200" cy="2698254"/>
            <a:chOff x="1447800" y="577840"/>
            <a:chExt cx="7696200" cy="2698254"/>
          </a:xfrm>
        </p:grpSpPr>
        <p:sp>
          <p:nvSpPr>
            <p:cNvPr id="2052" name="Text Box 6"/>
            <p:cNvSpPr txBox="1">
              <a:spLocks noChangeArrowheads="1"/>
            </p:cNvSpPr>
            <p:nvPr/>
          </p:nvSpPr>
          <p:spPr bwMode="auto">
            <a:xfrm>
              <a:off x="3921008" y="577840"/>
              <a:ext cx="4765792" cy="1708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0500" b="1" dirty="0">
                  <a:solidFill>
                    <a:srgbClr val="00A0E6"/>
                  </a:solidFill>
                  <a:latin typeface="Calibri" pitchFamily="34" charset="0"/>
                  <a:cs typeface="Calibri" pitchFamily="34" charset="0"/>
                </a:rPr>
                <a:t>THANKS</a:t>
              </a:r>
            </a:p>
          </p:txBody>
        </p:sp>
        <p:sp>
          <p:nvSpPr>
            <p:cNvPr id="2054" name="Text Box 10"/>
            <p:cNvSpPr txBox="1">
              <a:spLocks noChangeArrowheads="1"/>
            </p:cNvSpPr>
            <p:nvPr/>
          </p:nvSpPr>
          <p:spPr bwMode="auto">
            <a:xfrm>
              <a:off x="1447800" y="1752600"/>
              <a:ext cx="7281875" cy="1523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9300" b="1" dirty="0">
                  <a:solidFill>
                    <a:srgbClr val="67217A"/>
                  </a:solidFill>
                  <a:latin typeface="Calibri" pitchFamily="34" charset="0"/>
                  <a:cs typeface="Calibri" pitchFamily="34" charset="0"/>
                </a:rPr>
                <a:t>FOR VIEWING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915400" y="990600"/>
              <a:ext cx="228600" cy="19812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9218" y="0"/>
            <a:ext cx="9144000" cy="5486400"/>
          </a:xfrm>
          <a:prstGeom prst="rect">
            <a:avLst/>
          </a:prstGeom>
        </p:spPr>
      </p:pic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390481" y="-2699"/>
            <a:ext cx="7318801" cy="548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8915400" y="752812"/>
            <a:ext cx="228600" cy="2133600"/>
            <a:chOff x="8915400" y="990600"/>
            <a:chExt cx="228600" cy="2133600"/>
          </a:xfrm>
        </p:grpSpPr>
        <p:sp>
          <p:nvSpPr>
            <p:cNvPr id="11" name="Rectangle 10"/>
            <p:cNvSpPr/>
            <p:nvPr/>
          </p:nvSpPr>
          <p:spPr>
            <a:xfrm>
              <a:off x="8915400" y="990600"/>
              <a:ext cx="228600" cy="21336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Text Box 7"/>
            <p:cNvSpPr txBox="1">
              <a:spLocks noChangeArrowheads="1"/>
            </p:cNvSpPr>
            <p:nvPr/>
          </p:nvSpPr>
          <p:spPr bwMode="auto">
            <a:xfrm>
              <a:off x="8959269" y="1474334"/>
              <a:ext cx="184731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endParaRPr lang="en-US" sz="7500" b="1" dirty="0">
                <a:solidFill>
                  <a:srgbClr val="00A0E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57" name="Rectangle 13"/>
          <p:cNvSpPr>
            <a:spLocks noChangeArrowheads="1"/>
          </p:cNvSpPr>
          <p:nvPr/>
        </p:nvSpPr>
        <p:spPr bwMode="auto">
          <a:xfrm>
            <a:off x="3991254" y="92600"/>
            <a:ext cx="4898746" cy="303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Mobile phones are becoming  convenience computing devices. That is to say users expect to be able to use them anywhere and have the things they want to do just work. </a:t>
            </a:r>
          </a:p>
          <a:p>
            <a:pPr algn="r"/>
            <a:r>
              <a:rPr lang="en-US" sz="1600" b="1" dirty="0">
                <a:solidFill>
                  <a:srgbClr val="00A0E6"/>
                </a:solidFill>
                <a:latin typeface="+mj-lt"/>
              </a:rPr>
              <a:t>Garry Whittaker, August 1997 </a:t>
            </a:r>
          </a:p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25342" y="-4453567"/>
            <a:ext cx="10016596" cy="10126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25399" y="163956"/>
            <a:ext cx="4899708" cy="2960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Calibri" pitchFamily="34" charset="0"/>
              </a:rPr>
              <a:t>THE</a:t>
            </a:r>
          </a:p>
          <a:p>
            <a:r>
              <a:rPr lang="en-US" sz="6000" b="1" dirty="0">
                <a:solidFill>
                  <a:schemeClr val="accent2"/>
                </a:solidFill>
                <a:latin typeface="Calibri" pitchFamily="34" charset="0"/>
              </a:rPr>
              <a:t>MOBILE</a:t>
            </a:r>
          </a:p>
          <a:p>
            <a:r>
              <a:rPr lang="en-US" sz="6000" b="1" dirty="0">
                <a:solidFill>
                  <a:schemeClr val="accent2"/>
                </a:solidFill>
                <a:latin typeface="Calibri" pitchFamily="34" charset="0"/>
              </a:rPr>
              <a:t>CHALLENGE</a:t>
            </a:r>
            <a:endParaRPr lang="en-GB" sz="60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23" y="5057261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 appXib.com</a:t>
            </a:r>
            <a:endParaRPr lang="en-GB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5177" y="3012638"/>
            <a:ext cx="4819605" cy="2585323"/>
          </a:xfrm>
          <a:prstGeom prst="rect">
            <a:avLst/>
          </a:prstGeom>
          <a:solidFill>
            <a:srgbClr val="EE2A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The problem is most apps don’t</a:t>
            </a:r>
          </a:p>
          <a:p>
            <a:pPr algn="ctr"/>
            <a:endParaRPr lang="en-US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Disconnected World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Memory Footprint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Power Usage</a:t>
            </a:r>
          </a:p>
          <a:p>
            <a:pPr algn="ctr"/>
            <a:endParaRPr lang="en-US" dirty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Traditionally you have to get this right with separate apps on every platform</a:t>
            </a:r>
          </a:p>
          <a:p>
            <a:pPr algn="ctr"/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390481" y="-2699"/>
            <a:ext cx="7318801" cy="548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3991254" y="281933"/>
            <a:ext cx="5152746" cy="2604479"/>
            <a:chOff x="3991254" y="519721"/>
            <a:chExt cx="5152746" cy="2604479"/>
          </a:xfrm>
        </p:grpSpPr>
        <p:sp>
          <p:nvSpPr>
            <p:cNvPr id="11" name="Rectangle 10"/>
            <p:cNvSpPr/>
            <p:nvPr/>
          </p:nvSpPr>
          <p:spPr>
            <a:xfrm>
              <a:off x="8915400" y="990600"/>
              <a:ext cx="228600" cy="21336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Text Box 6"/>
            <p:cNvSpPr txBox="1">
              <a:spLocks noChangeArrowheads="1"/>
            </p:cNvSpPr>
            <p:nvPr/>
          </p:nvSpPr>
          <p:spPr bwMode="auto">
            <a:xfrm>
              <a:off x="3991254" y="519721"/>
              <a:ext cx="4968015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6600" b="1" dirty="0">
                  <a:solidFill>
                    <a:srgbClr val="67217A"/>
                  </a:solidFill>
                  <a:latin typeface="Calibri" pitchFamily="34" charset="0"/>
                  <a:cs typeface="Calibri" pitchFamily="34" charset="0"/>
                </a:rPr>
                <a:t>Use </a:t>
              </a:r>
              <a:r>
                <a:rPr lang="en-US" sz="6600" b="1" dirty="0" err="1">
                  <a:solidFill>
                    <a:srgbClr val="00A0E6"/>
                  </a:solidFill>
                  <a:latin typeface="Calibri" pitchFamily="34" charset="0"/>
                  <a:cs typeface="Calibri" pitchFamily="34" charset="0"/>
                </a:rPr>
                <a:t>Xamarin</a:t>
              </a:r>
              <a:endParaRPr lang="en-US" sz="6600" b="1" dirty="0">
                <a:solidFill>
                  <a:srgbClr val="00A0E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53" name="Text Box 7"/>
            <p:cNvSpPr txBox="1">
              <a:spLocks noChangeArrowheads="1"/>
            </p:cNvSpPr>
            <p:nvPr/>
          </p:nvSpPr>
          <p:spPr bwMode="auto">
            <a:xfrm>
              <a:off x="8959269" y="1474334"/>
              <a:ext cx="184731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endParaRPr lang="en-US" sz="7500" b="1" dirty="0">
                <a:solidFill>
                  <a:srgbClr val="00A0E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57" name="Rectangle 13"/>
          <p:cNvSpPr>
            <a:spLocks noChangeArrowheads="1"/>
          </p:cNvSpPr>
          <p:nvPr/>
        </p:nvSpPr>
        <p:spPr bwMode="auto">
          <a:xfrm>
            <a:off x="3991254" y="1595118"/>
            <a:ext cx="4898746" cy="432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Cross Platform Development producing native apps with code reuse</a:t>
            </a:r>
            <a:endParaRPr lang="en-US" sz="2500" b="1" dirty="0">
              <a:solidFill>
                <a:srgbClr val="00A0E6"/>
              </a:solidFill>
            </a:endParaRPr>
          </a:p>
          <a:p>
            <a:pPr algn="r"/>
            <a:endParaRPr lang="en-US" sz="2500" b="1" dirty="0">
              <a:solidFill>
                <a:srgbClr val="00A0E6"/>
              </a:solidFill>
            </a:endParaRPr>
          </a:p>
          <a:p>
            <a:pPr algn="r"/>
            <a:r>
              <a:rPr lang="en-US" sz="2500" b="1" dirty="0">
                <a:solidFill>
                  <a:srgbClr val="00A0E6"/>
                </a:solidFill>
              </a:rPr>
              <a:t>Re-use C# skills. Even use F#</a:t>
            </a:r>
          </a:p>
          <a:p>
            <a:pPr algn="r"/>
            <a:endParaRPr lang="en-US" sz="2500" b="1" dirty="0">
              <a:solidFill>
                <a:srgbClr val="00A0E6"/>
              </a:solidFill>
              <a:latin typeface="+mj-lt"/>
            </a:endParaRPr>
          </a:p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Use familiar tools and packages </a:t>
            </a:r>
          </a:p>
          <a:p>
            <a:pPr algn="r"/>
            <a:endParaRPr lang="en-US" sz="2500" b="1" dirty="0">
              <a:solidFill>
                <a:srgbClr val="00A0E6"/>
              </a:solidFill>
              <a:latin typeface="+mj-lt"/>
            </a:endParaRPr>
          </a:p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No compromise.</a:t>
            </a:r>
          </a:p>
          <a:p>
            <a:pPr algn="r"/>
            <a:endParaRPr lang="en-US" sz="2500" b="1" dirty="0">
              <a:solidFill>
                <a:srgbClr val="00A0E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 appXib.com</a:t>
            </a:r>
            <a:endParaRPr lang="en-GB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5615" y="24586"/>
            <a:ext cx="390042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</a:rPr>
              <a:t>WHY?</a:t>
            </a:r>
            <a:endParaRPr lang="en-GB" sz="11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390481" y="-2699"/>
            <a:ext cx="7318801" cy="548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8915400" y="752812"/>
            <a:ext cx="228600" cy="2133600"/>
            <a:chOff x="8915400" y="990600"/>
            <a:chExt cx="228600" cy="2133600"/>
          </a:xfrm>
        </p:grpSpPr>
        <p:sp>
          <p:nvSpPr>
            <p:cNvPr id="11" name="Rectangle 10"/>
            <p:cNvSpPr/>
            <p:nvPr/>
          </p:nvSpPr>
          <p:spPr>
            <a:xfrm>
              <a:off x="8915400" y="990600"/>
              <a:ext cx="228600" cy="21336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Text Box 7"/>
            <p:cNvSpPr txBox="1">
              <a:spLocks noChangeArrowheads="1"/>
            </p:cNvSpPr>
            <p:nvPr/>
          </p:nvSpPr>
          <p:spPr bwMode="auto">
            <a:xfrm>
              <a:off x="8959269" y="1474334"/>
              <a:ext cx="184731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endParaRPr lang="en-US" sz="7500" b="1" dirty="0">
                <a:solidFill>
                  <a:srgbClr val="00A0E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57" name="Rectangle 13"/>
          <p:cNvSpPr>
            <a:spLocks noChangeArrowheads="1"/>
          </p:cNvSpPr>
          <p:nvPr/>
        </p:nvSpPr>
        <p:spPr bwMode="auto">
          <a:xfrm>
            <a:off x="3991254" y="1595118"/>
            <a:ext cx="4898746" cy="303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We can do anything an Objective C, Swift or Java developer can do, </a:t>
            </a:r>
            <a:r>
              <a:rPr lang="en-US" sz="2500" b="1" dirty="0">
                <a:solidFill>
                  <a:srgbClr val="00A0E6"/>
                </a:solidFill>
              </a:rPr>
              <a:t>with C#,</a:t>
            </a:r>
            <a:r>
              <a:rPr lang="en-US" sz="2500" b="1" dirty="0">
                <a:solidFill>
                  <a:srgbClr val="00A0E6"/>
                </a:solidFill>
                <a:latin typeface="+mj-lt"/>
              </a:rPr>
              <a:t> in Visual Studio, using all the extensions and packages we know and love!</a:t>
            </a:r>
          </a:p>
          <a:p>
            <a:pPr algn="r"/>
            <a:r>
              <a:rPr lang="en-US" sz="1600" b="1" dirty="0">
                <a:solidFill>
                  <a:srgbClr val="00A0E6"/>
                </a:solidFill>
                <a:latin typeface="+mj-lt"/>
              </a:rPr>
              <a:t>Mike James, </a:t>
            </a:r>
            <a:r>
              <a:rPr lang="en-US" sz="1600" b="1" dirty="0" err="1">
                <a:solidFill>
                  <a:srgbClr val="00A0E6"/>
                </a:solidFill>
                <a:latin typeface="+mj-lt"/>
              </a:rPr>
              <a:t>Xamarin</a:t>
            </a:r>
            <a:r>
              <a:rPr lang="en-US" sz="1600" b="1" dirty="0">
                <a:solidFill>
                  <a:srgbClr val="00A0E6"/>
                </a:solidFill>
                <a:latin typeface="+mj-lt"/>
              </a:rPr>
              <a:t> </a:t>
            </a:r>
          </a:p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98149" y="-4191000"/>
            <a:ext cx="10016596" cy="10126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5615" y="24586"/>
            <a:ext cx="390042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chemeClr val="accent2"/>
                </a:solidFill>
                <a:latin typeface="Calibri" pitchFamily="34" charset="0"/>
              </a:rPr>
              <a:t>WHY?</a:t>
            </a:r>
            <a:endParaRPr lang="en-GB" sz="115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323" y="5057261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>
                <a:solidFill>
                  <a:schemeClr val="bg1"/>
                </a:solidFill>
                <a:latin typeface="Calibri" pitchFamily="34" charset="0"/>
              </a:rPr>
              <a:t> appXib.com</a:t>
            </a:r>
            <a:endParaRPr lang="en-GB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" y="-10934"/>
            <a:ext cx="9144001" cy="5497333"/>
          </a:xfrm>
          <a:prstGeom prst="rect">
            <a:avLst/>
          </a:prstGeom>
        </p:spPr>
      </p:pic>
      <p:pic>
        <p:nvPicPr>
          <p:cNvPr id="10" name="Picture 9" descr="PPT B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pic>
        <p:nvPicPr>
          <p:cNvPr id="2051" name="Picture 5" descr="Glob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143000"/>
            <a:ext cx="297872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3606525" y="457200"/>
            <a:ext cx="5537475" cy="3589791"/>
            <a:chOff x="3606525" y="694988"/>
            <a:chExt cx="5537475" cy="3589791"/>
          </a:xfrm>
        </p:grpSpPr>
        <p:sp>
          <p:nvSpPr>
            <p:cNvPr id="11" name="Rectangle 10"/>
            <p:cNvSpPr/>
            <p:nvPr/>
          </p:nvSpPr>
          <p:spPr>
            <a:xfrm>
              <a:off x="8915400" y="990600"/>
              <a:ext cx="228600" cy="21336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Text Box 6"/>
            <p:cNvSpPr txBox="1">
              <a:spLocks noChangeArrowheads="1"/>
            </p:cNvSpPr>
            <p:nvPr/>
          </p:nvSpPr>
          <p:spPr bwMode="auto">
            <a:xfrm>
              <a:off x="4513259" y="694988"/>
              <a:ext cx="4235455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7500" b="1" dirty="0" err="1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Xamarin</a:t>
              </a:r>
              <a:r>
                <a:rPr lang="en-US" sz="7500" b="1" dirty="0">
                  <a:solidFill>
                    <a:srgbClr val="363636"/>
                  </a:solidFill>
                  <a:latin typeface="Calibri" pitchFamily="34" charset="0"/>
                  <a:cs typeface="Calibri" pitchFamily="34" charset="0"/>
                </a:rPr>
                <a:t> +</a:t>
              </a:r>
            </a:p>
          </p:txBody>
        </p:sp>
        <p:sp>
          <p:nvSpPr>
            <p:cNvPr id="2053" name="Text Box 7"/>
            <p:cNvSpPr txBox="1">
              <a:spLocks noChangeArrowheads="1"/>
            </p:cNvSpPr>
            <p:nvPr/>
          </p:nvSpPr>
          <p:spPr bwMode="auto">
            <a:xfrm>
              <a:off x="4876999" y="1474334"/>
              <a:ext cx="4267001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7500" b="1" dirty="0">
                  <a:solidFill>
                    <a:srgbClr val="7030A0"/>
                  </a:solidFill>
                  <a:latin typeface="Calibri" pitchFamily="34" charset="0"/>
                  <a:cs typeface="Calibri" pitchFamily="34" charset="0"/>
                </a:rPr>
                <a:t>Microsoft</a:t>
              </a:r>
              <a:r>
                <a:rPr lang="en-US" sz="7500" b="1" dirty="0">
                  <a:solidFill>
                    <a:srgbClr val="00A0E6"/>
                  </a:solidFill>
                  <a:latin typeface="Calibri" pitchFamily="34" charset="0"/>
                  <a:cs typeface="Calibri" pitchFamily="34" charset="0"/>
                </a:rPr>
                <a:t> </a:t>
              </a:r>
            </a:p>
          </p:txBody>
        </p:sp>
        <p:sp>
          <p:nvSpPr>
            <p:cNvPr id="2054" name="Text Box 10"/>
            <p:cNvSpPr txBox="1">
              <a:spLocks noChangeArrowheads="1"/>
            </p:cNvSpPr>
            <p:nvPr/>
          </p:nvSpPr>
          <p:spPr bwMode="auto">
            <a:xfrm>
              <a:off x="3606525" y="2345787"/>
              <a:ext cx="5346977" cy="1938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6000" b="1" dirty="0">
                  <a:solidFill>
                    <a:srgbClr val="363636"/>
                  </a:solidFill>
                  <a:latin typeface="Calibri" pitchFamily="34" charset="0"/>
                  <a:cs typeface="Calibri" pitchFamily="34" charset="0"/>
                </a:rPr>
                <a:t>=Evolving World</a:t>
              </a:r>
            </a:p>
            <a:p>
              <a:pPr algn="r"/>
              <a:endParaRPr lang="en-US" sz="6000" b="1" dirty="0">
                <a:solidFill>
                  <a:srgbClr val="36363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57" name="Rectangle 13"/>
          <p:cNvSpPr>
            <a:spLocks noChangeArrowheads="1"/>
          </p:cNvSpPr>
          <p:nvPr/>
        </p:nvSpPr>
        <p:spPr bwMode="auto">
          <a:xfrm>
            <a:off x="3886200" y="3505200"/>
            <a:ext cx="52578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500" b="1" dirty="0">
                <a:solidFill>
                  <a:srgbClr val="00A0E6"/>
                </a:solidFill>
                <a:latin typeface="+mj-lt"/>
              </a:rPr>
              <a:t>2016 Microsoft acquired </a:t>
            </a:r>
            <a:r>
              <a:rPr lang="en-US" sz="2500" b="1" dirty="0" err="1">
                <a:solidFill>
                  <a:srgbClr val="00A0E6"/>
                </a:solidFill>
                <a:latin typeface="+mj-lt"/>
              </a:rPr>
              <a:t>Xamarin</a:t>
            </a:r>
            <a:endParaRPr lang="en-US" sz="2500" b="1" dirty="0">
              <a:solidFill>
                <a:srgbClr val="00A0E6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2401" y="3962400"/>
            <a:ext cx="5085506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100" spc="40" dirty="0">
                <a:solidFill>
                  <a:srgbClr val="363636"/>
                </a:solidFill>
              </a:rPr>
              <a:t>Completion of acquisition announced at  Microsoft’s Build Event by Scott Guthrie with further announcements on pricing.</a:t>
            </a:r>
          </a:p>
          <a:p>
            <a:pPr algn="just">
              <a:lnSpc>
                <a:spcPct val="130000"/>
              </a:lnSpc>
            </a:pPr>
            <a:endParaRPr lang="en-US" sz="1100" spc="40" dirty="0">
              <a:solidFill>
                <a:srgbClr val="363636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sz="1100" spc="40" dirty="0">
                <a:solidFill>
                  <a:srgbClr val="363636"/>
                </a:solidFill>
              </a:rPr>
              <a:t>Further announcements at </a:t>
            </a:r>
            <a:r>
              <a:rPr lang="en-US" sz="1100" spc="40" dirty="0" err="1">
                <a:solidFill>
                  <a:srgbClr val="363636"/>
                </a:solidFill>
              </a:rPr>
              <a:t>Xamarin</a:t>
            </a:r>
            <a:r>
              <a:rPr lang="en-US" sz="1100" spc="40" dirty="0">
                <a:solidFill>
                  <a:srgbClr val="363636"/>
                </a:solidFill>
              </a:rPr>
              <a:t> Evolve 2016</a:t>
            </a:r>
          </a:p>
          <a:p>
            <a:pPr algn="just">
              <a:lnSpc>
                <a:spcPct val="130000"/>
              </a:lnSpc>
            </a:pPr>
            <a:endParaRPr lang="en-US" sz="1100" spc="40" dirty="0">
              <a:solidFill>
                <a:srgbClr val="36363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5615" y="24586"/>
            <a:ext cx="390042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rgbClr val="7030A0"/>
                </a:solidFill>
                <a:latin typeface="Calibri" pitchFamily="34" charset="0"/>
              </a:rPr>
              <a:t>WHY</a:t>
            </a:r>
            <a:r>
              <a:rPr lang="en-US" sz="11500" b="1" dirty="0">
                <a:solidFill>
                  <a:srgbClr val="00A0E6"/>
                </a:solidFill>
                <a:latin typeface="Calibri" pitchFamily="34" charset="0"/>
              </a:rPr>
              <a:t>?</a:t>
            </a:r>
            <a:endParaRPr lang="en-GB" sz="11500" dirty="0">
              <a:solidFill>
                <a:srgbClr val="00A0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"/>
            <a:ext cx="91440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7800" y="7935"/>
            <a:ext cx="9144001" cy="5497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58920" y="574808"/>
            <a:ext cx="4856480" cy="2419124"/>
          </a:xfrm>
          <a:prstGeom prst="rect">
            <a:avLst/>
          </a:prstGeom>
          <a:gradFill flip="none" rotWithShape="1">
            <a:gsLst>
              <a:gs pos="84000">
                <a:schemeClr val="accent1">
                  <a:lumMod val="5000"/>
                  <a:lumOff val="95000"/>
                  <a:alpha val="46000"/>
                </a:schemeClr>
              </a:gs>
              <a:gs pos="31000">
                <a:schemeClr val="accent1">
                  <a:lumMod val="45000"/>
                  <a:lumOff val="55000"/>
                  <a:alpha val="31000"/>
                </a:schemeClr>
              </a:gs>
              <a:gs pos="44780">
                <a:srgbClr val="E7F4F5">
                  <a:alpha val="26000"/>
                </a:srgbClr>
              </a:gs>
              <a:gs pos="18000">
                <a:schemeClr val="accent1">
                  <a:lumMod val="45000"/>
                  <a:lumOff val="55000"/>
                  <a:alpha val="41000"/>
                </a:schemeClr>
              </a:gs>
              <a:gs pos="100000">
                <a:schemeClr val="accent1">
                  <a:lumMod val="30000"/>
                  <a:lumOff val="70000"/>
                  <a:alpha val="43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spc="40" dirty="0" err="1">
                <a:solidFill>
                  <a:srgbClr val="363636"/>
                </a:solidFill>
              </a:rPr>
              <a:t>Xamarin.</a:t>
            </a:r>
            <a:r>
              <a:rPr lang="en-US" sz="1400" spc="40" dirty="0" err="1">
                <a:solidFill>
                  <a:srgbClr val="00A0E6"/>
                </a:solidFill>
              </a:rPr>
              <a:t>Android</a:t>
            </a:r>
            <a:r>
              <a:rPr lang="en-US" sz="1400" spc="40" dirty="0">
                <a:solidFill>
                  <a:srgbClr val="363636"/>
                </a:solidFill>
              </a:rPr>
              <a:t> and </a:t>
            </a:r>
            <a:r>
              <a:rPr lang="en-US" sz="1400" spc="40" dirty="0" err="1">
                <a:solidFill>
                  <a:srgbClr val="363636"/>
                </a:solidFill>
              </a:rPr>
              <a:t>Xamarin.</a:t>
            </a:r>
            <a:r>
              <a:rPr lang="en-US" sz="1400" spc="40" dirty="0" err="1">
                <a:solidFill>
                  <a:srgbClr val="00A0E6"/>
                </a:solidFill>
              </a:rPr>
              <a:t>IOS</a:t>
            </a:r>
            <a:r>
              <a:rPr lang="en-US" sz="1400" spc="40" dirty="0">
                <a:solidFill>
                  <a:srgbClr val="363636"/>
                </a:solidFill>
              </a:rPr>
              <a:t> are now included for free with every edition of Visual Studio 2015 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sz="2800" spc="40" dirty="0">
                <a:solidFill>
                  <a:srgbClr val="363636"/>
                </a:solidFill>
              </a:rPr>
              <a:t>This includes the </a:t>
            </a:r>
            <a:r>
              <a:rPr lang="en-US" sz="2800" spc="40" dirty="0">
                <a:solidFill>
                  <a:srgbClr val="85D9FF"/>
                </a:solidFill>
              </a:rPr>
              <a:t>Free</a:t>
            </a:r>
            <a:r>
              <a:rPr lang="en-US" sz="2800" spc="40" dirty="0">
                <a:solidFill>
                  <a:srgbClr val="363636"/>
                </a:solidFill>
              </a:rPr>
              <a:t> Community </a:t>
            </a:r>
            <a:r>
              <a:rPr lang="en-US" sz="2800" spc="40" dirty="0">
                <a:solidFill>
                  <a:srgbClr val="85D9FF"/>
                </a:solidFill>
              </a:rPr>
              <a:t>Edition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38600" y="3810000"/>
            <a:ext cx="51054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Available as part of </a:t>
            </a:r>
            <a:r>
              <a:rPr lang="en-US" b="1" dirty="0">
                <a:solidFill>
                  <a:srgbClr val="00A0E6"/>
                </a:solidFill>
              </a:rPr>
              <a:t>Visual Studio Dev Essentials </a:t>
            </a:r>
            <a:r>
              <a:rPr lang="en-US" sz="1200" b="1" dirty="0"/>
              <a:t>https://www.visualstudio.com/en-us/products/visual-studio-dev-essentials-vs.aspx</a:t>
            </a:r>
          </a:p>
        </p:txBody>
      </p:sp>
      <p:sp>
        <p:nvSpPr>
          <p:cNvPr id="3" name="Rectangle 2"/>
          <p:cNvSpPr/>
          <p:nvPr/>
        </p:nvSpPr>
        <p:spPr>
          <a:xfrm>
            <a:off x="145615" y="24586"/>
            <a:ext cx="31309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rgbClr val="7030A0"/>
                </a:solidFill>
                <a:latin typeface="Calibri" pitchFamily="34" charset="0"/>
              </a:rPr>
              <a:t>FREE</a:t>
            </a:r>
            <a:endParaRPr lang="en-GB" sz="115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"/>
            <a:ext cx="91440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-1" r="18793" b="41392"/>
          <a:stretch/>
        </p:blipFill>
        <p:spPr>
          <a:xfrm>
            <a:off x="-5105400" y="0"/>
            <a:ext cx="8991600" cy="54894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9774" y="228600"/>
            <a:ext cx="4771825" cy="3379387"/>
          </a:xfrm>
          <a:prstGeom prst="rect">
            <a:avLst/>
          </a:prstGeom>
          <a:gradFill flip="none" rotWithShape="1">
            <a:gsLst>
              <a:gs pos="84000">
                <a:schemeClr val="accent1">
                  <a:lumMod val="5000"/>
                  <a:lumOff val="95000"/>
                  <a:alpha val="46000"/>
                </a:schemeClr>
              </a:gs>
              <a:gs pos="31000">
                <a:schemeClr val="accent1">
                  <a:lumMod val="45000"/>
                  <a:lumOff val="55000"/>
                  <a:alpha val="31000"/>
                </a:schemeClr>
              </a:gs>
              <a:gs pos="44780">
                <a:srgbClr val="E7F4F5">
                  <a:alpha val="26000"/>
                </a:srgbClr>
              </a:gs>
              <a:gs pos="18000">
                <a:schemeClr val="accent1">
                  <a:lumMod val="45000"/>
                  <a:lumOff val="55000"/>
                  <a:alpha val="41000"/>
                </a:schemeClr>
              </a:gs>
              <a:gs pos="100000">
                <a:schemeClr val="accent1">
                  <a:lumMod val="30000"/>
                  <a:lumOff val="70000"/>
                  <a:alpha val="43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pc="40" dirty="0">
                <a:solidFill>
                  <a:srgbClr val="67217A"/>
                </a:solidFill>
              </a:rPr>
              <a:t>At Evolve </a:t>
            </a:r>
            <a:r>
              <a:rPr lang="en-US" spc="40" dirty="0" err="1">
                <a:solidFill>
                  <a:srgbClr val="67217A"/>
                </a:solidFill>
              </a:rPr>
              <a:t>Xamarin’s</a:t>
            </a:r>
            <a:r>
              <a:rPr lang="en-US" spc="40" dirty="0">
                <a:solidFill>
                  <a:srgbClr val="67217A"/>
                </a:solidFill>
              </a:rPr>
              <a:t> founders Nat Friedman and Miguel De </a:t>
            </a:r>
            <a:r>
              <a:rPr lang="en-US" spc="40" dirty="0" err="1">
                <a:solidFill>
                  <a:srgbClr val="67217A"/>
                </a:solidFill>
              </a:rPr>
              <a:t>Icaza</a:t>
            </a:r>
            <a:r>
              <a:rPr lang="en-US" spc="40" dirty="0">
                <a:solidFill>
                  <a:srgbClr val="67217A"/>
                </a:solidFill>
              </a:rPr>
              <a:t> announced  </a:t>
            </a:r>
            <a:r>
              <a:rPr lang="en-US" sz="2400" spc="40" dirty="0">
                <a:solidFill>
                  <a:srgbClr val="67217A"/>
                </a:solidFill>
              </a:rPr>
              <a:t>the </a:t>
            </a:r>
            <a:r>
              <a:rPr lang="en-US" sz="2400" spc="40" dirty="0" err="1">
                <a:solidFill>
                  <a:srgbClr val="67217A"/>
                </a:solidFill>
              </a:rPr>
              <a:t>Xamarin</a:t>
            </a:r>
            <a:r>
              <a:rPr lang="en-US" sz="2400" spc="40" dirty="0">
                <a:solidFill>
                  <a:srgbClr val="67217A"/>
                </a:solidFill>
              </a:rPr>
              <a:t> SDKs </a:t>
            </a:r>
            <a:r>
              <a:rPr lang="en-US" spc="40" dirty="0">
                <a:solidFill>
                  <a:srgbClr val="67217A"/>
                </a:solidFill>
              </a:rPr>
              <a:t>are now: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sz="4800" b="1" spc="40" dirty="0">
                <a:solidFill>
                  <a:srgbClr val="00A0E6"/>
                </a:solidFill>
              </a:rPr>
              <a:t>Open</a:t>
            </a:r>
            <a:r>
              <a:rPr lang="en-US" sz="4800" b="1" spc="40" dirty="0">
                <a:solidFill>
                  <a:srgbClr val="363636"/>
                </a:solidFill>
              </a:rPr>
              <a:t> </a:t>
            </a:r>
            <a:r>
              <a:rPr lang="en-US" sz="4800" b="1" spc="40" dirty="0">
                <a:solidFill>
                  <a:srgbClr val="00A0E6"/>
                </a:solidFill>
              </a:rPr>
              <a:t>Source</a:t>
            </a:r>
            <a:r>
              <a:rPr lang="en-US" sz="4800" b="1" spc="40" dirty="0">
                <a:solidFill>
                  <a:srgbClr val="363636"/>
                </a:solidFill>
              </a:rPr>
              <a:t> </a:t>
            </a:r>
            <a:r>
              <a:rPr lang="en-US" sz="2800" spc="40" dirty="0">
                <a:solidFill>
                  <a:srgbClr val="363636"/>
                </a:solidFill>
              </a:rPr>
              <a:t>under the </a:t>
            </a:r>
            <a:r>
              <a:rPr lang="en-US" sz="2800" spc="40" dirty="0">
                <a:solidFill>
                  <a:srgbClr val="00A0E6"/>
                </a:solidFill>
              </a:rPr>
              <a:t>MIT </a:t>
            </a:r>
            <a:r>
              <a:rPr lang="en-US" sz="2800" spc="40" dirty="0">
                <a:solidFill>
                  <a:srgbClr val="363636"/>
                </a:solidFill>
              </a:rPr>
              <a:t>License</a:t>
            </a:r>
          </a:p>
          <a:p>
            <a:pPr>
              <a:lnSpc>
                <a:spcPct val="120000"/>
              </a:lnSpc>
            </a:pPr>
            <a:endParaRPr lang="en-US" sz="1400" spc="40" dirty="0">
              <a:solidFill>
                <a:srgbClr val="363636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600" y="3765814"/>
            <a:ext cx="4572000" cy="11552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85D9FF"/>
                </a:solidFill>
              </a:rPr>
              <a:t>Download today </a:t>
            </a:r>
            <a:r>
              <a:rPr lang="en-US" sz="3200" dirty="0">
                <a:solidFill>
                  <a:srgbClr val="00A0E6"/>
                </a:solidFill>
              </a:rPr>
              <a:t>Open.Xamarin.com</a:t>
            </a:r>
            <a:endParaRPr lang="en-US" sz="1400" b="1" dirty="0">
              <a:solidFill>
                <a:srgbClr val="00A0E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615" y="24586"/>
            <a:ext cx="365837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rgbClr val="7030A0"/>
                </a:solidFill>
                <a:latin typeface="Calibri" pitchFamily="34" charset="0"/>
              </a:rPr>
              <a:t>OPEN</a:t>
            </a:r>
            <a:endParaRPr lang="en-GB" sz="115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025764"/>
            <a:ext cx="4038600" cy="20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"/>
            <a:ext cx="91440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-1" r="18793" b="41392"/>
          <a:stretch/>
        </p:blipFill>
        <p:spPr>
          <a:xfrm>
            <a:off x="-5416598" y="-28448"/>
            <a:ext cx="9296400" cy="55809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16594" y="304800"/>
            <a:ext cx="4651205" cy="3785652"/>
          </a:xfrm>
          <a:prstGeom prst="rect">
            <a:avLst/>
          </a:prstGeom>
          <a:gradFill flip="none" rotWithShape="1">
            <a:gsLst>
              <a:gs pos="84000">
                <a:schemeClr val="accent1">
                  <a:lumMod val="5000"/>
                  <a:lumOff val="95000"/>
                  <a:alpha val="46000"/>
                </a:schemeClr>
              </a:gs>
              <a:gs pos="31000">
                <a:schemeClr val="accent1">
                  <a:lumMod val="45000"/>
                  <a:lumOff val="55000"/>
                  <a:alpha val="31000"/>
                </a:schemeClr>
              </a:gs>
              <a:gs pos="44780">
                <a:srgbClr val="E7F4F5">
                  <a:alpha val="26000"/>
                </a:srgbClr>
              </a:gs>
              <a:gs pos="18000">
                <a:schemeClr val="accent1">
                  <a:lumMod val="45000"/>
                  <a:lumOff val="55000"/>
                  <a:alpha val="41000"/>
                </a:schemeClr>
              </a:gs>
              <a:gs pos="100000">
                <a:schemeClr val="accent1">
                  <a:lumMod val="30000"/>
                  <a:lumOff val="70000"/>
                  <a:alpha val="43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="1" spc="40" dirty="0" err="1">
                <a:solidFill>
                  <a:srgbClr val="67217A"/>
                </a:solidFill>
              </a:rPr>
              <a:t>Xamarin.Forms</a:t>
            </a:r>
            <a:endParaRPr lang="en-US" sz="4400" b="1" spc="40" dirty="0">
              <a:solidFill>
                <a:srgbClr val="67217A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spc="40" dirty="0">
                <a:solidFill>
                  <a:srgbClr val="67217A"/>
                </a:solidFill>
              </a:rPr>
              <a:t> </a:t>
            </a:r>
            <a:r>
              <a:rPr lang="en-US" sz="2400" spc="40" dirty="0">
                <a:solidFill>
                  <a:srgbClr val="67217A"/>
                </a:solidFill>
              </a:rPr>
              <a:t>is now also</a:t>
            </a:r>
            <a:endParaRPr lang="en-US" sz="1400" spc="40" dirty="0">
              <a:solidFill>
                <a:srgbClr val="67217A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sz="4800" b="1" spc="40" dirty="0">
                <a:solidFill>
                  <a:srgbClr val="00A0E6"/>
                </a:solidFill>
              </a:rPr>
              <a:t>Open</a:t>
            </a:r>
            <a:r>
              <a:rPr lang="en-US" sz="4800" b="1" spc="40" dirty="0">
                <a:solidFill>
                  <a:srgbClr val="363636"/>
                </a:solidFill>
              </a:rPr>
              <a:t> </a:t>
            </a:r>
            <a:r>
              <a:rPr lang="en-US" sz="4800" b="1" spc="40" dirty="0">
                <a:solidFill>
                  <a:srgbClr val="00A0E6"/>
                </a:solidFill>
              </a:rPr>
              <a:t>Source</a:t>
            </a:r>
            <a:r>
              <a:rPr lang="en-US" sz="4800" b="1" spc="40" dirty="0">
                <a:solidFill>
                  <a:srgbClr val="363636"/>
                </a:solidFill>
              </a:rPr>
              <a:t> </a:t>
            </a:r>
            <a:r>
              <a:rPr lang="en-US" sz="2800" spc="40" dirty="0">
                <a:solidFill>
                  <a:srgbClr val="363636"/>
                </a:solidFill>
              </a:rPr>
              <a:t>under the </a:t>
            </a:r>
            <a:r>
              <a:rPr lang="en-US" sz="2800" spc="40" dirty="0">
                <a:solidFill>
                  <a:srgbClr val="00A0E6"/>
                </a:solidFill>
              </a:rPr>
              <a:t>MIT </a:t>
            </a:r>
            <a:r>
              <a:rPr lang="en-US" sz="2800" spc="40" dirty="0">
                <a:solidFill>
                  <a:srgbClr val="363636"/>
                </a:solidFill>
              </a:rPr>
              <a:t>License</a:t>
            </a:r>
          </a:p>
          <a:p>
            <a:pPr>
              <a:lnSpc>
                <a:spcPct val="120000"/>
              </a:lnSpc>
            </a:pPr>
            <a:r>
              <a:rPr lang="en-US" sz="1400" spc="40" dirty="0">
                <a:solidFill>
                  <a:srgbClr val="363636"/>
                </a:solidFill>
              </a:rPr>
              <a:t>At evolve Jason Smith challenged </a:t>
            </a:r>
            <a:r>
              <a:rPr lang="en-US" sz="1400" spc="40" dirty="0" err="1">
                <a:solidFill>
                  <a:srgbClr val="363636"/>
                </a:solidFill>
              </a:rPr>
              <a:t>devs</a:t>
            </a:r>
            <a:r>
              <a:rPr lang="en-US" sz="1400" spc="40" dirty="0">
                <a:solidFill>
                  <a:srgbClr val="363636"/>
                </a:solidFill>
              </a:rPr>
              <a:t> to submit enhancements</a:t>
            </a:r>
          </a:p>
          <a:p>
            <a:pPr algn="r">
              <a:lnSpc>
                <a:spcPct val="120000"/>
              </a:lnSpc>
            </a:pPr>
            <a:r>
              <a:rPr lang="en-US" sz="1400" b="1" spc="40" dirty="0">
                <a:solidFill>
                  <a:srgbClr val="363636"/>
                </a:solidFill>
              </a:rPr>
              <a:t>FIRST EXTERNAL PULL REQUEST  HAS ALREADY BEEN MADE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09600"/>
            <a:ext cx="228600" cy="381000"/>
          </a:xfrm>
          <a:prstGeom prst="rect">
            <a:avLst/>
          </a:prstGeom>
          <a:solidFill>
            <a:srgbClr val="00A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6595" y="3886200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85D9FF"/>
                </a:solidFill>
              </a:rPr>
              <a:t>Download today </a:t>
            </a:r>
            <a:r>
              <a:rPr lang="en-US" dirty="0">
                <a:solidFill>
                  <a:srgbClr val="00A0E6"/>
                </a:solidFill>
              </a:rPr>
              <a:t>https://github.com/xamarin/Xamarin.Forms</a:t>
            </a:r>
            <a:endParaRPr lang="en-US" sz="1000" b="1" dirty="0">
              <a:solidFill>
                <a:srgbClr val="00A0E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615" y="24586"/>
            <a:ext cx="365837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rgbClr val="7030A0"/>
                </a:solidFill>
                <a:latin typeface="Calibri" pitchFamily="34" charset="0"/>
              </a:rPr>
              <a:t>OPEN</a:t>
            </a:r>
            <a:endParaRPr lang="en-GB" sz="115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798" y="2059615"/>
            <a:ext cx="4038600" cy="20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B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73177" y="4724400"/>
            <a:ext cx="1447800" cy="198121"/>
          </a:xfrm>
          <a:prstGeom prst="rect">
            <a:avLst/>
          </a:prstGeom>
          <a:solidFill>
            <a:srgbClr val="00A0E6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5974458" y="2515750"/>
            <a:ext cx="4446016" cy="369332"/>
          </a:xfrm>
          <a:prstGeom prst="rect">
            <a:avLst/>
          </a:prstGeom>
          <a:solidFill>
            <a:srgbClr val="00A0E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2016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7334532" y="4410646"/>
            <a:ext cx="656224" cy="369332"/>
          </a:xfrm>
          <a:prstGeom prst="rect">
            <a:avLst/>
          </a:prstGeom>
          <a:solidFill>
            <a:srgbClr val="00A0E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2014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66086" y="705971"/>
            <a:ext cx="5647768" cy="423582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435114"/>
            <a:ext cx="3642164" cy="1538883"/>
            <a:chOff x="0" y="739914"/>
            <a:chExt cx="3642164" cy="1538883"/>
          </a:xfrm>
        </p:grpSpPr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418396" y="739914"/>
              <a:ext cx="3223768" cy="1538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400" b="1" dirty="0">
                  <a:solidFill>
                    <a:srgbClr val="F5F5F5"/>
                  </a:solidFill>
                  <a:latin typeface="Calibri" pitchFamily="34" charset="0"/>
                </a:rPr>
                <a:t>EVOLVING</a:t>
              </a:r>
            </a:p>
            <a:p>
              <a:r>
                <a:rPr lang="en-US" sz="4000" b="1" dirty="0">
                  <a:solidFill>
                    <a:srgbClr val="F5F5F5"/>
                  </a:solidFill>
                  <a:latin typeface="Calibri" pitchFamily="34" charset="0"/>
                </a:rPr>
                <a:t>APP BUSINESS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914400"/>
              <a:ext cx="228600" cy="381000"/>
            </a:xfrm>
            <a:prstGeom prst="rect">
              <a:avLst/>
            </a:prstGeom>
            <a:solidFill>
              <a:srgbClr val="00A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048977" y="477408"/>
            <a:ext cx="3124200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spc="40" dirty="0" err="1">
                <a:solidFill>
                  <a:srgbClr val="00A0E6"/>
                </a:solidFill>
              </a:rPr>
              <a:t>Xamarin</a:t>
            </a:r>
            <a:r>
              <a:rPr lang="en-US" sz="2400" b="1" spc="40" dirty="0">
                <a:solidFill>
                  <a:srgbClr val="00A0E6"/>
                </a:solidFill>
              </a:rPr>
              <a:t> survey of American Corporates</a:t>
            </a:r>
          </a:p>
          <a:p>
            <a:pPr>
              <a:lnSpc>
                <a:spcPct val="120000"/>
              </a:lnSpc>
            </a:pPr>
            <a:endParaRPr lang="en-US" sz="1600" b="1" spc="40" dirty="0"/>
          </a:p>
          <a:p>
            <a:pPr>
              <a:lnSpc>
                <a:spcPct val="120000"/>
              </a:lnSpc>
            </a:pPr>
            <a:r>
              <a:rPr lang="en-US" sz="1600" b="1" spc="40" dirty="0">
                <a:solidFill>
                  <a:srgbClr val="363636"/>
                </a:solidFill>
              </a:rPr>
              <a:t>In 2014 corporates were developing 1 or 2 apps mainly for consumer use and app store deployment.</a:t>
            </a:r>
          </a:p>
          <a:p>
            <a:pPr>
              <a:lnSpc>
                <a:spcPct val="120000"/>
              </a:lnSpc>
            </a:pPr>
            <a:endParaRPr lang="en-US" sz="1600" b="1" spc="40" dirty="0">
              <a:solidFill>
                <a:srgbClr val="363636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b="1" spc="40" dirty="0">
                <a:solidFill>
                  <a:srgbClr val="363636"/>
                </a:solidFill>
              </a:rPr>
              <a:t>In 2016 the same corporates were developing 100s – mainly LOB – for customers, partners and employees. Often internal deployment.</a:t>
            </a:r>
          </a:p>
          <a:p>
            <a:pPr>
              <a:lnSpc>
                <a:spcPct val="120000"/>
              </a:lnSpc>
            </a:pPr>
            <a:r>
              <a:rPr lang="en-US" sz="1600" b="1" spc="4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400" y="5050004"/>
            <a:ext cx="1752600" cy="400110"/>
          </a:xfrm>
          <a:prstGeom prst="rect">
            <a:avLst/>
          </a:prstGeom>
          <a:solidFill>
            <a:srgbClr val="61CEFF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Garry@appXib.com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{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X</a:t>
            </a:r>
            <a:r>
              <a:rPr lang="en-GB" sz="1000" dirty="0">
                <a:solidFill>
                  <a:schemeClr val="bg1"/>
                </a:solidFill>
                <a:latin typeface="Calibri" pitchFamily="34" charset="0"/>
              </a:rPr>
              <a:t>}</a:t>
            </a:r>
            <a:r>
              <a:rPr lang="en-GB" sz="1000" b="1" dirty="0">
                <a:solidFill>
                  <a:schemeClr val="bg1"/>
                </a:solidFill>
                <a:latin typeface="Calibri" pitchFamily="34" charset="0"/>
              </a:rPr>
              <a:t> appXib.com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3" grpId="0" animBg="1"/>
      <p:bldP spid="37" grpId="0" animBg="1"/>
      <p:bldP spid="2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rgbClr val="EE2A7B"/>
        </a:solidFill>
      </a:spPr>
      <a:bodyPr wrap="square" rtlCol="0">
        <a:spAutoFit/>
      </a:bodyPr>
      <a:lstStyle>
        <a:defPPr algn="ctr">
          <a:defRPr dirty="0" smtClean="0">
            <a:solidFill>
              <a:schemeClr val="bg1"/>
            </a:solidFill>
            <a:latin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7759</TotalTime>
  <Words>712</Words>
  <Application>Microsoft Macintosh PowerPoint</Application>
  <PresentationFormat>Custom</PresentationFormat>
  <Paragraphs>140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Aparajita</vt:lpstr>
      <vt:lpstr>Arial</vt:lpstr>
      <vt:lpstr>Calibri</vt:lpstr>
      <vt:lpstr>Calibri Light</vt:lpstr>
      <vt:lpstr>Segoe UI</vt:lpstr>
      <vt:lpstr>Segoe UI Light</vt:lpstr>
      <vt:lpstr>Default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Garry Whittaker MVP XMVP XCMD FIAP Director of App Development appXib Ltd Community Lead - Community Connect Project  Garry@appXib.com @garryWMA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femographi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femo</dc:creator>
  <cp:lastModifiedBy>Garry Whittaker</cp:lastModifiedBy>
  <cp:revision>429</cp:revision>
  <dcterms:created xsi:type="dcterms:W3CDTF">2011-02-19T04:52:31Z</dcterms:created>
  <dcterms:modified xsi:type="dcterms:W3CDTF">2018-02-14T17:04:31Z</dcterms:modified>
</cp:coreProperties>
</file>